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9" r:id="rId2"/>
    <p:sldId id="260" r:id="rId3"/>
    <p:sldId id="261" r:id="rId4"/>
    <p:sldId id="262" r:id="rId5"/>
    <p:sldId id="263" r:id="rId6"/>
    <p:sldId id="265" r:id="rId7"/>
  </p:sldIdLst>
  <p:sldSz cx="12192000" cy="6858000"/>
  <p:notesSz cx="6858000" cy="9144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FB0"/>
    <a:srgbClr val="102E8C"/>
    <a:srgbClr val="034EA2"/>
    <a:srgbClr val="068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07AA94-57B0-4B0D-8E4B-4244584130E9}" v="19" dt="2020-04-17T19:55:25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95" autoAdjust="0"/>
  </p:normalViewPr>
  <p:slideViewPr>
    <p:cSldViewPr snapToGrid="0">
      <p:cViewPr varScale="1">
        <p:scale>
          <a:sx n="55" d="100"/>
          <a:sy n="55" d="100"/>
        </p:scale>
        <p:origin x="107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38F1C-967B-4443-9B3F-52964F4009DF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1B632-83C8-4970-9E23-9F1BD5508F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77993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https://ec.europa.eu/info/horizon-europe-next-research-and-innovation-framework-programme_lt</a:t>
            </a:r>
          </a:p>
          <a:p>
            <a:r>
              <a:rPr lang="lt-LT" dirty="0"/>
              <a:t>https://ec.europa.eu/info/files/horizon-europe-investing-shape-our-future_lt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1B632-83C8-4970-9E23-9F1BD5508F69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9938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https://ec.europa.eu/info/education/set-projects-education-and-training/erasmus-funding-programme_lt </a:t>
            </a:r>
          </a:p>
          <a:p>
            <a:r>
              <a:rPr lang="lt-LT" dirty="0"/>
              <a:t>https://erasmus-plius.lt/programa/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1B632-83C8-4970-9E23-9F1BD5508F69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20769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https://ec.europa.eu/lithuania/A%20European%20Defence%20Fund%3A%20%E2%82%AC5.5%20billion%20per%20year%20to%20boost%20Europe%27s%20defence%20capabilities_lt</a:t>
            </a:r>
            <a:endParaRPr lang="en-US" dirty="0"/>
          </a:p>
          <a:p>
            <a:r>
              <a:rPr lang="en-US" dirty="0"/>
              <a:t>https://ec.europa.eu/commission/presscorner/detail/en/MEMO_17_1476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1B632-83C8-4970-9E23-9F1BD5508F69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59307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https://ec.europa.eu/social/main.jsp?catId=325&amp;langId=lt</a:t>
            </a:r>
            <a:endParaRPr lang="en-US" dirty="0"/>
          </a:p>
          <a:p>
            <a:r>
              <a:rPr lang="lt-LT" dirty="0"/>
              <a:t>https://ec.europa.eu/esf/main.jsp?catId=35&amp;langId=lt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1B632-83C8-4970-9E23-9F1BD5508F69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06970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https://ec.europa.eu/regional_policy/lt/funding/erdf/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1B632-83C8-4970-9E23-9F1BD5508F69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61234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https://ec.europa.eu/info/strategy/priorities-2019-2024/european-green-deal_lt</a:t>
            </a:r>
          </a:p>
          <a:p>
            <a:r>
              <a:rPr lang="lt-LT" dirty="0"/>
              <a:t>https://ec.europa.eu/commission/presscorner/detail/lt/fs_19_6714</a:t>
            </a:r>
          </a:p>
          <a:p>
            <a:r>
              <a:rPr lang="lt-LT" dirty="0"/>
              <a:t>https://www.europarl.europa.eu/RegData/etudes/BRIE/2020/649371/EPRS_BRI(2020)649371_EN.pdf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1B632-83C8-4970-9E23-9F1BD5508F69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53402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BD2AE-AFE2-4EC3-851B-46052A126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480" y="1121882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9969C-F3C6-4BAF-87AB-F43A5DB3FC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480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CDE9E-AF06-4DC2-B5A6-DA0C323EE04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7992D33-B3A6-4421-AC9A-74A07D4447A8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A339D-0E67-47C2-B077-F005B3720E1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214E8-C93C-42E4-9863-19885CC059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DDDA17-3456-4C50-903D-5D446A5CB7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5174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10016-D061-4E22-AEBA-C97BC9CEE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942051-2F02-4242-B680-5013F0B20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1728F-47E7-4E3E-B9A6-91E86E7A556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7992D33-B3A6-4421-AC9A-74A07D4447A8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EF844-AEB7-4C9F-BC7E-1C702E0BA14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A269E-4FDF-4CC2-A1CA-F3253DFE81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DDDA17-3456-4C50-903D-5D446A5CB7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1539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9CE839-9142-4DF1-B513-E072BEFD71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5840" y="273632"/>
            <a:ext cx="2741760" cy="585565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44525A-0615-4C24-B749-101CF3CE5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8641" y="273632"/>
            <a:ext cx="8042880" cy="58556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5FDD2-BA92-4308-9D07-BFA92B416F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7992D33-B3A6-4421-AC9A-74A07D4447A8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5A93D-2825-4556-9100-C9D68C28C0D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C8746-2E18-405F-83BD-BA6CC75E4F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DDDA17-3456-4C50-903D-5D446A5CB7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2992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A0CF4-8CAF-4373-AFBF-075EFF931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3E5DA-B952-470F-B82A-26BE2A51B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6C8F2-AB79-4A44-86AF-296D4F8D63F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7992D33-B3A6-4421-AC9A-74A07D4447A8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BAFC7-E4FF-4E21-AA0A-8F19858F24E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ABD91-3EB5-43E8-A87E-77AC5CBE9C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DDDA17-3456-4C50-903D-5D446A5CB7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6627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E87F1-F6B6-4815-8956-14027BEB5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361" y="1709463"/>
            <a:ext cx="10515840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DC6C6-8430-4710-A4C3-3F7D796BC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361" y="4589766"/>
            <a:ext cx="10515840" cy="1499197"/>
          </a:xfrm>
        </p:spPr>
        <p:txBody>
          <a:bodyPr/>
          <a:lstStyle>
            <a:lvl1pPr marL="0" indent="0">
              <a:buNone/>
              <a:defRPr sz="2177"/>
            </a:lvl1pPr>
            <a:lvl2pPr marL="414772" indent="0">
              <a:buNone/>
              <a:defRPr sz="1814"/>
            </a:lvl2pPr>
            <a:lvl3pPr marL="829544" indent="0">
              <a:buNone/>
              <a:defRPr sz="1633"/>
            </a:lvl3pPr>
            <a:lvl4pPr marL="1244316" indent="0">
              <a:buNone/>
              <a:defRPr sz="1452"/>
            </a:lvl4pPr>
            <a:lvl5pPr marL="1659087" indent="0">
              <a:buNone/>
              <a:defRPr sz="1452"/>
            </a:lvl5pPr>
            <a:lvl6pPr marL="2073859" indent="0">
              <a:buNone/>
              <a:defRPr sz="1452"/>
            </a:lvl6pPr>
            <a:lvl7pPr marL="2488631" indent="0">
              <a:buNone/>
              <a:defRPr sz="1452"/>
            </a:lvl7pPr>
            <a:lvl8pPr marL="2903403" indent="0">
              <a:buNone/>
              <a:defRPr sz="1452"/>
            </a:lvl8pPr>
            <a:lvl9pPr marL="3318175" indent="0">
              <a:buNone/>
              <a:defRPr sz="14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5512D-0252-400D-86CB-69FF756C47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7992D33-B3A6-4421-AC9A-74A07D4447A8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DE21D-CCE3-46A2-83D9-595A50A04EE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BA4B0-9BA7-4513-BD45-5AE09663E1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DDDA17-3456-4C50-903D-5D446A5CB7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6042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79038-43B9-40B8-A107-B8734D910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D0DEC-40C0-49BD-AD89-1688C4FD5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8640" y="1604331"/>
            <a:ext cx="5391360" cy="45249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398A1E-5982-437D-8B81-0E248CC12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4321" y="1604331"/>
            <a:ext cx="5393280" cy="45249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67B1A-1D05-49B4-B958-41685D4745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7992D33-B3A6-4421-AC9A-74A07D4447A8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2CE93-49F4-44EC-B31B-9AAE495436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41E65-1BE8-4881-B236-BF2789056E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DDDA17-3456-4C50-903D-5D446A5CB7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9337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49E51-C0EE-408E-B01E-984E0B80B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365800"/>
            <a:ext cx="10515840" cy="13249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115C9-58B9-4FEE-B65C-0BB08DD3E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040" y="1680657"/>
            <a:ext cx="5159040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B0E6CA-0F43-4833-8331-EA28A96B5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040" y="2504424"/>
            <a:ext cx="5159040" cy="3685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AC1851-AA93-4C5C-930F-A147F091C7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800" y="1680657"/>
            <a:ext cx="5182080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2FCBCB-9E31-4298-8E4C-547DD7C00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800" y="2504424"/>
            <a:ext cx="5182080" cy="3685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17652A-45EE-41E6-8327-14104EEAF01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7992D33-B3A6-4421-AC9A-74A07D4447A8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5D8637-193D-4DF1-BC48-280475A5020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F4B973-4499-4AE6-8E77-800B008FCB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DDDA17-3456-4C50-903D-5D446A5CB7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936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0C48D-4287-4B00-A937-A7F4A7F1F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28EDE-C126-4E31-A4E5-DB5805507B0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7992D33-B3A6-4421-AC9A-74A07D4447A8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D4C00B-FA44-4A0C-9A74-E8C0A05D10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093A4-D2FE-449E-B437-B01AADEFA0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DDDA17-3456-4C50-903D-5D446A5CB7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0855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134E77-8ACD-408F-B4AD-FF71DA2F441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7992D33-B3A6-4421-AC9A-74A07D4447A8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BDD299-9ABC-4520-BABD-69B7A9904B8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B259-913E-4065-AFEC-965A546FC6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DDDA17-3456-4C50-903D-5D446A5CB7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6529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58ED1-AC37-4162-8A2B-026538A8F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0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9BD52-2F51-46FD-AAC2-5EE9740AD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000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E299B-0694-4A0F-BF04-7013506E9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0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1ECD6-0796-4103-9240-05B84E523B4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7992D33-B3A6-4421-AC9A-74A07D4447A8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73AFE-0003-44B7-BDD3-2DFC70250A6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BFACC-F9D8-4759-ADD9-ED7E83BE9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DDDA17-3456-4C50-903D-5D446A5CB7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6799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1CFD8-B6BC-4DAD-A80C-03232D318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0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243265-945F-4E18-96A1-DE1BCC90F4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4000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r>
              <a:rPr lang="en-US"/>
              <a:t>Click icon to add picture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5A1F6-5397-411E-9FE6-492A5F0C8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0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00C99-37F3-4DC2-ADC0-1DB3A73A139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7992D33-B3A6-4421-AC9A-74A07D4447A8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2CFA2-5C6F-41B9-8301-4A7155D600D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980B0-E881-4C39-AA40-CCDCBB145E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DDDA17-3456-4C50-903D-5D446A5CB7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6886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3A728AD5-600B-4ED8-BC89-D975129951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8641" y="273628"/>
            <a:ext cx="3644860" cy="156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lt-LT" dirty="0" err="1"/>
              <a:t>Pavadinimas</a:t>
            </a:r>
            <a:endParaRPr lang="en-GB" altLang="lt-LT" dirty="0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7F1A835E-854B-4074-8E94-F76AECA21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8641" y="2046637"/>
            <a:ext cx="10968960" cy="4082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lt-LT"/>
              <a:t>Pirmas struktūros lygis</a:t>
            </a:r>
          </a:p>
          <a:p>
            <a:pPr lvl="1"/>
            <a:r>
              <a:rPr lang="en-GB" altLang="lt-LT"/>
              <a:t>Antras struktūros lygis</a:t>
            </a:r>
          </a:p>
          <a:p>
            <a:pPr lvl="2"/>
            <a:r>
              <a:rPr lang="en-GB" altLang="lt-LT"/>
              <a:t>Trečias struktūros lygis</a:t>
            </a:r>
          </a:p>
          <a:p>
            <a:pPr lvl="3"/>
            <a:r>
              <a:rPr lang="en-GB" altLang="lt-LT"/>
              <a:t>Ketvirtas struktūros lygis</a:t>
            </a:r>
          </a:p>
          <a:p>
            <a:pPr lvl="4"/>
            <a:r>
              <a:rPr lang="en-GB" altLang="lt-LT"/>
              <a:t>Penktas struktūros lygis</a:t>
            </a:r>
          </a:p>
          <a:p>
            <a:pPr lvl="4"/>
            <a:r>
              <a:rPr lang="en-GB" altLang="lt-LT"/>
              <a:t>Šeštas struktūros lygis</a:t>
            </a:r>
          </a:p>
          <a:p>
            <a:pPr lvl="4"/>
            <a:r>
              <a:rPr lang="en-GB" altLang="lt-LT"/>
              <a:t>Septintas struktūros lygis</a:t>
            </a:r>
          </a:p>
          <a:p>
            <a:pPr lvl="4"/>
            <a:r>
              <a:rPr lang="en-GB" altLang="lt-LT"/>
              <a:t>Aštuntas struktūros lygis</a:t>
            </a:r>
          </a:p>
          <a:p>
            <a:pPr lvl="4"/>
            <a:r>
              <a:rPr lang="en-GB" altLang="lt-LT"/>
              <a:t>Devintas struktūros lygis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668110-76AC-4DE0-99C2-277F898781F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8641" y="6247376"/>
            <a:ext cx="283776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722" algn="l"/>
                <a:tab pos="1313444" algn="l"/>
                <a:tab pos="1970166" algn="l"/>
              </a:tabLst>
              <a:defRPr sz="127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87992D33-B3A6-4421-AC9A-74A07D4447A8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70F2186-6543-43F2-8409-9D24B96AB7E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7752521" y="6247376"/>
            <a:ext cx="1896642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722" algn="l"/>
                <a:tab pos="1313444" algn="l"/>
                <a:tab pos="1970166" algn="l"/>
                <a:tab pos="2626888" algn="l"/>
              </a:tabLst>
              <a:defRPr sz="127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lt-LT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416ADF5-D414-44D4-A2BD-68439F3A14A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674241" y="6260417"/>
            <a:ext cx="283776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722" algn="l"/>
                <a:tab pos="1313444" algn="l"/>
                <a:tab pos="1970166" algn="l"/>
              </a:tabLst>
              <a:defRPr sz="127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23DDDA17-3456-4C50-903D-5D446A5CB7E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F7320A1-B44F-49A6-A56C-BBE5825F7886}"/>
              </a:ext>
            </a:extLst>
          </p:cNvPr>
          <p:cNvSpPr/>
          <p:nvPr userDrawn="1"/>
        </p:nvSpPr>
        <p:spPr>
          <a:xfrm>
            <a:off x="10755256" y="5416340"/>
            <a:ext cx="1797956" cy="831036"/>
          </a:xfrm>
          <a:prstGeom prst="roundRect">
            <a:avLst/>
          </a:prstGeom>
          <a:solidFill>
            <a:schemeClr val="bg1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lt-LT" sz="1200" dirty="0">
              <a:solidFill>
                <a:srgbClr val="05AFB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27ABF7EB-17C0-4B97-B66B-2C17A304643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068" y="5351769"/>
            <a:ext cx="1208314" cy="96017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F0A308A-3A6E-4257-B825-7124B3BA58AC}"/>
              </a:ext>
            </a:extLst>
          </p:cNvPr>
          <p:cNvSpPr txBox="1"/>
          <p:nvPr userDrawn="1"/>
        </p:nvSpPr>
        <p:spPr>
          <a:xfrm>
            <a:off x="10198315" y="6311947"/>
            <a:ext cx="1928541" cy="392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sz="1050" dirty="0">
                <a:solidFill>
                  <a:schemeClr val="bg2"/>
                </a:solidFill>
              </a:rPr>
              <a:t>Parengta</a:t>
            </a:r>
            <a:r>
              <a:rPr lang="en-US" sz="1050" dirty="0">
                <a:solidFill>
                  <a:schemeClr val="bg2"/>
                </a:solidFill>
              </a:rPr>
              <a:t> </a:t>
            </a:r>
            <a:r>
              <a:rPr lang="lt-LT" sz="1050" dirty="0">
                <a:solidFill>
                  <a:schemeClr val="bg2"/>
                </a:solidFill>
              </a:rPr>
              <a:t>Žinių ekonomikos </a:t>
            </a:r>
            <a:r>
              <a:rPr lang="lt-LT" sz="1050" dirty="0" err="1">
                <a:solidFill>
                  <a:schemeClr val="bg2"/>
                </a:solidFill>
              </a:rPr>
              <a:t>forum</a:t>
            </a:r>
            <a:r>
              <a:rPr lang="en-US" sz="1050" dirty="0">
                <a:solidFill>
                  <a:schemeClr val="bg2"/>
                </a:solidFill>
              </a:rPr>
              <a:t>o</a:t>
            </a:r>
            <a:r>
              <a:rPr lang="lt-LT" sz="1050" dirty="0">
                <a:solidFill>
                  <a:schemeClr val="bg2"/>
                </a:solidFill>
              </a:rPr>
              <a:t> pagal EP užsakymą.</a:t>
            </a:r>
          </a:p>
        </p:txBody>
      </p:sp>
    </p:spTree>
    <p:extLst>
      <p:ext uri="{BB962C8B-B14F-4D97-AF65-F5344CB8AC3E}">
        <p14:creationId xmlns:p14="http://schemas.microsoft.com/office/powerpoint/2010/main" val="213656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0757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 spc="300">
          <a:solidFill>
            <a:srgbClr val="000000"/>
          </a:solidFill>
          <a:latin typeface="Arial Black" panose="020B0A04020102020204" pitchFamily="34" charset="0"/>
          <a:ea typeface="+mj-ea"/>
          <a:cs typeface="+mj-cs"/>
        </a:defRPr>
      </a:lvl1pPr>
      <a:lvl2pPr marL="674004" indent="-259232" algn="ctr" defTabSz="40757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036930" indent="-207386" algn="ctr" defTabSz="40757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451701" indent="-207386" algn="ctr" defTabSz="40757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1866473" indent="-207386" algn="ctr" defTabSz="40757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281245" indent="-207386" algn="ctr" defTabSz="40757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696017" indent="-207386" algn="ctr" defTabSz="40757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110789" indent="-207386" algn="ctr" defTabSz="40757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525561" indent="-207386" algn="ctr" defTabSz="40757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11079" indent="-311079" algn="l" defTabSz="407571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anose="02020603050405020304" pitchFamily="18" charset="0"/>
        <a:defRPr sz="2903" kern="1200">
          <a:solidFill>
            <a:srgbClr val="000000"/>
          </a:solidFill>
          <a:latin typeface="+mn-lt"/>
          <a:ea typeface="+mn-ea"/>
          <a:cs typeface="+mn-cs"/>
        </a:defRPr>
      </a:lvl1pPr>
      <a:lvl2pPr marL="674004" indent="-259232" algn="l" defTabSz="407571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anose="02020603050405020304" pitchFamily="18" charset="0"/>
        <a:defRPr sz="2540" kern="1200">
          <a:solidFill>
            <a:srgbClr val="000000"/>
          </a:solidFill>
          <a:latin typeface="+mn-lt"/>
          <a:ea typeface="+mn-ea"/>
          <a:cs typeface="+mn-cs"/>
        </a:defRPr>
      </a:lvl2pPr>
      <a:lvl3pPr marL="1036930" indent="-207386" algn="l" defTabSz="407571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anose="02020603050405020304" pitchFamily="18" charset="0"/>
        <a:defRPr sz="2177" kern="1200">
          <a:solidFill>
            <a:srgbClr val="000000"/>
          </a:solidFill>
          <a:latin typeface="+mn-lt"/>
          <a:ea typeface="+mn-ea"/>
          <a:cs typeface="+mn-cs"/>
        </a:defRPr>
      </a:lvl3pPr>
      <a:lvl4pPr marL="1451701" indent="-207386" algn="l" defTabSz="407571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anose="02020603050405020304" pitchFamily="18" charset="0"/>
        <a:defRPr sz="1814" kern="1200">
          <a:solidFill>
            <a:srgbClr val="000000"/>
          </a:solidFill>
          <a:latin typeface="+mn-lt"/>
          <a:ea typeface="+mn-ea"/>
          <a:cs typeface="+mn-cs"/>
        </a:defRPr>
      </a:lvl4pPr>
      <a:lvl5pPr marL="1866473" indent="-207386" algn="l" defTabSz="407571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anose="02020603050405020304" pitchFamily="18" charset="0"/>
        <a:defRPr sz="1814" kern="1200">
          <a:solidFill>
            <a:srgbClr val="000000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horizon-europe-next-research-and-innovation-framework-programme_l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info/files/horizon-europe-investing-shape-our-future_l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education/set-projects-education-and-training/erasmus-funding-programme_l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rasmus-plius.lt/programa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lithuania/A%20European%20Defence%20Fund%3A%20%E2%82%AC5.5%20billion%20per%20year%20to%20boost%20Europe%27s%20defence%20capabilities_l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commission/presscorner/detail/en/MEMO_17_147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social/main.jsp?catId=325&amp;langId=l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esf/main.jsp?catId=35&amp;langId=l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regional_policy/lt/funding/erdf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strategy/priorities-2019-2024/european-green-deal_l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uroparl.europa.eu/RegData/etudes/BRIE/2020/649371/EPRS_BRI(2020)649371_EN.pdf" TargetMode="External"/><Relationship Id="rId4" Type="http://schemas.openxmlformats.org/officeDocument/2006/relationships/hyperlink" Target="https://ec.europa.eu/commission/presscorner/detail/lt/fs_19_671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B562-3EE4-40F5-A817-87A032133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640" y="273628"/>
            <a:ext cx="5705073" cy="1565445"/>
          </a:xfrm>
        </p:spPr>
        <p:txBody>
          <a:bodyPr/>
          <a:lstStyle/>
          <a:p>
            <a:r>
              <a:rPr lang="lt-LT" sz="2800" dirty="0" err="1"/>
              <a:t>Horizon</a:t>
            </a:r>
            <a:r>
              <a:rPr lang="lt-LT" sz="2800" dirty="0"/>
              <a:t> </a:t>
            </a:r>
            <a:r>
              <a:rPr lang="lt-LT" sz="2800" dirty="0" err="1"/>
              <a:t>Europe</a:t>
            </a:r>
            <a:r>
              <a:rPr lang="lt-LT" sz="2800" dirty="0"/>
              <a:t> mokslinių tyrimų programa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3A2F9-7403-43ED-BFD4-EA83D0546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641" y="2046637"/>
            <a:ext cx="5705072" cy="4082649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S</a:t>
            </a:r>
            <a:r>
              <a:rPr lang="lt-LT" sz="2400" dirty="0" err="1"/>
              <a:t>tiprinti</a:t>
            </a:r>
            <a:r>
              <a:rPr lang="lt-LT" sz="2400" dirty="0"/>
              <a:t> ES </a:t>
            </a:r>
            <a:r>
              <a:rPr lang="lt-LT" sz="2400" b="1" dirty="0"/>
              <a:t>mokslo ir technologijų </a:t>
            </a:r>
            <a:r>
              <a:rPr lang="lt-LT" sz="2400" dirty="0"/>
              <a:t>bazes ir Europos mokslinių tyrimų erdvę (EMTE);</a:t>
            </a:r>
            <a:endParaRPr lang="en-US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D</a:t>
            </a:r>
            <a:r>
              <a:rPr lang="lt-LT" sz="2400" dirty="0" err="1"/>
              <a:t>idinti</a:t>
            </a:r>
            <a:r>
              <a:rPr lang="lt-LT" sz="2400" dirty="0"/>
              <a:t> Europos </a:t>
            </a:r>
            <a:r>
              <a:rPr lang="lt-LT" sz="2400" b="1" dirty="0"/>
              <a:t>inovacinius pajėgumus</a:t>
            </a:r>
            <a:r>
              <a:rPr lang="lt-LT" sz="2400" dirty="0"/>
              <a:t>, konkurencingumą ir galimybes kurti darbo vietas; </a:t>
            </a:r>
            <a:endParaRPr lang="en-US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 err="1"/>
              <a:t>Investuoti</a:t>
            </a:r>
            <a:r>
              <a:rPr lang="en-US" sz="2400" dirty="0"/>
              <a:t> </a:t>
            </a:r>
            <a:r>
              <a:rPr lang="lt-LT" sz="2400" dirty="0"/>
              <a:t>į </a:t>
            </a:r>
            <a:r>
              <a:rPr lang="lt-LT" sz="2400" b="1" dirty="0"/>
              <a:t>piliečiams aktualias sritis </a:t>
            </a:r>
            <a:r>
              <a:rPr lang="lt-LT" sz="2400" dirty="0"/>
              <a:t>ir išsaugoti vertybes bei mūsų </a:t>
            </a:r>
            <a:r>
              <a:rPr lang="lt-LT" sz="2400" dirty="0" err="1"/>
              <a:t>socioekonominį</a:t>
            </a:r>
            <a:r>
              <a:rPr lang="lt-LT" sz="2400" dirty="0"/>
              <a:t> modelį.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5F30E62-E202-4EE0-9BAC-983CBF10BF59}"/>
              </a:ext>
            </a:extLst>
          </p:cNvPr>
          <p:cNvSpPr/>
          <p:nvPr/>
        </p:nvSpPr>
        <p:spPr>
          <a:xfrm>
            <a:off x="7527471" y="273628"/>
            <a:ext cx="1877560" cy="1160053"/>
          </a:xfrm>
          <a:prstGeom prst="roundRect">
            <a:avLst/>
          </a:prstGeom>
          <a:solidFill>
            <a:srgbClr val="0689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2014–2020 m. </a:t>
            </a:r>
            <a:r>
              <a:rPr lang="en-US" sz="1600" dirty="0" err="1"/>
              <a:t>biud</a:t>
            </a:r>
            <a:r>
              <a:rPr lang="lt-LT" sz="1600" dirty="0" err="1"/>
              <a:t>žetas</a:t>
            </a:r>
            <a:r>
              <a:rPr lang="lt-LT" sz="1600" dirty="0"/>
              <a:t>: </a:t>
            </a:r>
            <a:endParaRPr lang="en-US" sz="1600" dirty="0"/>
          </a:p>
          <a:p>
            <a:pPr algn="ctr"/>
            <a:r>
              <a:rPr lang="lt-LT" sz="2000" b="1" dirty="0"/>
              <a:t>64 674 mln. Eur </a:t>
            </a:r>
            <a:endParaRPr lang="lt-L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ED24C15-E040-438A-8D10-599464AB32B8}"/>
              </a:ext>
            </a:extLst>
          </p:cNvPr>
          <p:cNvSpPr txBox="1">
            <a:spLocks/>
          </p:cNvSpPr>
          <p:nvPr/>
        </p:nvSpPr>
        <p:spPr bwMode="auto">
          <a:xfrm>
            <a:off x="7108760" y="1979838"/>
            <a:ext cx="4632967" cy="348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>
            <a:lvl1pPr marL="311079" indent="-311079" algn="l" defTabSz="407571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129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903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4004" indent="-259232" algn="l" defTabSz="407571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103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54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36930" indent="-207386" algn="l" defTabSz="407571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77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17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451701" indent="-207386" algn="l" defTabSz="407571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52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814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66473" indent="-207386" algn="l" defTabSz="407571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814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1245" indent="-207386" algn="l" defTabSz="829544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6017" indent="-207386" algn="l" defTabSz="829544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789" indent="-207386" algn="l" defTabSz="829544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5561" indent="-207386" algn="l" defTabSz="829544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lt-LT" sz="2400" b="1" dirty="0"/>
              <a:t>Trys veiklos sritys: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lt-LT" sz="2400" dirty="0"/>
              <a:t>Pažangus mokslas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lt-LT" sz="2400" dirty="0"/>
              <a:t>Pasauliniai iššūkiai ir pramonės konkurencingumas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lt-LT" sz="2400" dirty="0"/>
              <a:t>Novatoriška Europa</a:t>
            </a:r>
          </a:p>
          <a:p>
            <a:pPr marL="514350" indent="-514350" algn="just">
              <a:buFont typeface="+mj-lt"/>
              <a:buAutoNum type="arabicPeriod"/>
            </a:pPr>
            <a:endParaRPr lang="lt-LT" sz="2400" dirty="0"/>
          </a:p>
          <a:p>
            <a:pPr marL="514350" indent="-514350">
              <a:buFont typeface="+mj-lt"/>
              <a:buAutoNum type="arabicPeriod"/>
            </a:pPr>
            <a:endParaRPr lang="lt-LT" sz="2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D960CDF-EF77-40DD-8DC6-65872149B603}"/>
              </a:ext>
            </a:extLst>
          </p:cNvPr>
          <p:cNvSpPr/>
          <p:nvPr/>
        </p:nvSpPr>
        <p:spPr>
          <a:xfrm>
            <a:off x="9597852" y="273628"/>
            <a:ext cx="1877560" cy="1160053"/>
          </a:xfrm>
          <a:prstGeom prst="roundRect">
            <a:avLst/>
          </a:prstGeom>
          <a:solidFill>
            <a:srgbClr val="0689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EP s</a:t>
            </a:r>
            <a:r>
              <a:rPr lang="lt-LT" sz="1600" dirty="0" err="1"/>
              <a:t>ūlomas</a:t>
            </a:r>
            <a:r>
              <a:rPr lang="lt-LT" sz="1600" dirty="0"/>
              <a:t> biudžetas: </a:t>
            </a:r>
            <a:endParaRPr lang="en-US" sz="1600" dirty="0"/>
          </a:p>
          <a:p>
            <a:pPr algn="ctr"/>
            <a:r>
              <a:rPr lang="en-US" sz="2000" b="1" dirty="0"/>
              <a:t>120 000 </a:t>
            </a:r>
            <a:r>
              <a:rPr lang="lt-LT" sz="2000" b="1" dirty="0"/>
              <a:t>mln. Eur </a:t>
            </a:r>
            <a:endParaRPr lang="lt-L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637E453-65BB-4E8A-B981-8398C1A5C726}"/>
              </a:ext>
            </a:extLst>
          </p:cNvPr>
          <p:cNvSpPr/>
          <p:nvPr/>
        </p:nvSpPr>
        <p:spPr>
          <a:xfrm>
            <a:off x="10900370" y="1055890"/>
            <a:ext cx="1004417" cy="990747"/>
          </a:xfrm>
          <a:prstGeom prst="roundRect">
            <a:avLst>
              <a:gd name="adj" fmla="val 50000"/>
            </a:avLst>
          </a:prstGeom>
          <a:solidFill>
            <a:srgbClr val="05A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+85,5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proc.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A575A5C-F894-4CD3-9031-6533B6580D6A}"/>
              </a:ext>
            </a:extLst>
          </p:cNvPr>
          <p:cNvSpPr/>
          <p:nvPr/>
        </p:nvSpPr>
        <p:spPr>
          <a:xfrm>
            <a:off x="635935" y="5759355"/>
            <a:ext cx="7034107" cy="87652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5AFB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Daugiau</a:t>
            </a:r>
            <a:r>
              <a:rPr lang="en-US" sz="1600" b="1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informacijos</a:t>
            </a:r>
            <a:r>
              <a:rPr lang="en-US" sz="1600" b="1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200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https://ec.europa.eu/info/horizon-europe-next-research-and-innovation-framework-programme_lt</a:t>
            </a:r>
            <a:endParaRPr lang="lt-LT" sz="1200" dirty="0">
              <a:solidFill>
                <a:srgbClr val="05AFB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200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https://ec.europa.eu/info/files/horizon-europe-investing-shape-our-future_lt</a:t>
            </a:r>
            <a:endParaRPr lang="lt-LT" sz="1200" dirty="0">
              <a:solidFill>
                <a:srgbClr val="05AFB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227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B562-3EE4-40F5-A817-87A032133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640" y="273628"/>
            <a:ext cx="5705073" cy="1565445"/>
          </a:xfrm>
        </p:spPr>
        <p:txBody>
          <a:bodyPr/>
          <a:lstStyle/>
          <a:p>
            <a:r>
              <a:rPr lang="lt-LT" dirty="0"/>
              <a:t>Erasmus+</a:t>
            </a:r>
            <a:endParaRPr lang="lt-LT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3A2F9-7403-43ED-BFD4-EA83D0546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t-LT" sz="2400" b="1" dirty="0"/>
              <a:t>Mokymosi ir tobulėjimo </a:t>
            </a:r>
            <a:r>
              <a:rPr lang="lt-LT" sz="2400" dirty="0"/>
              <a:t>galimybės įvairaus amžiaus, statuso, profesijų asmenims.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t-LT" sz="2400" dirty="0"/>
              <a:t>Galimybės organizacijoms, įstaigoms, institucijoms </a:t>
            </a:r>
            <a:r>
              <a:rPr lang="lt-LT" sz="2400" b="1" dirty="0"/>
              <a:t>įgyvendinti projektus.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t-LT" sz="2400" dirty="0"/>
              <a:t>Pavieniai asmenys, pasinaudoję programa gali įgyti tarptautinės patirties užsienyje, </a:t>
            </a:r>
            <a:r>
              <a:rPr lang="lt-LT" sz="2400" b="1" dirty="0"/>
              <a:t>tarptautinėje bendruomenėje</a:t>
            </a:r>
            <a:r>
              <a:rPr lang="lt-LT" sz="2400" dirty="0"/>
              <a:t>:</a:t>
            </a:r>
          </a:p>
          <a:p>
            <a:pPr marL="820125" lvl="1" indent="-457200" algn="just">
              <a:buFont typeface="Arial" panose="020B0604020202020204" pitchFamily="34" charset="0"/>
              <a:buChar char="•"/>
            </a:pPr>
            <a:r>
              <a:rPr lang="lt-LT" sz="2400" dirty="0"/>
              <a:t>Studijuoti;</a:t>
            </a:r>
          </a:p>
          <a:p>
            <a:pPr marL="820125" lvl="1" indent="-457200" algn="just">
              <a:buFont typeface="Arial" panose="020B0604020202020204" pitchFamily="34" charset="0"/>
              <a:buChar char="•"/>
            </a:pPr>
            <a:r>
              <a:rPr lang="lt-LT" sz="2400" dirty="0"/>
              <a:t>Kelti kompetencijas;</a:t>
            </a:r>
          </a:p>
          <a:p>
            <a:pPr marL="820125" lvl="1" indent="-457200" algn="just">
              <a:buFont typeface="Arial" panose="020B0604020202020204" pitchFamily="34" charset="0"/>
              <a:buChar char="•"/>
            </a:pPr>
            <a:r>
              <a:rPr lang="lt-LT" sz="2400" dirty="0"/>
              <a:t>Tobulėti neformaliuoju būdu.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F4C90FE-363E-4EC4-8B41-6D019E5CF55D}"/>
              </a:ext>
            </a:extLst>
          </p:cNvPr>
          <p:cNvSpPr/>
          <p:nvPr/>
        </p:nvSpPr>
        <p:spPr>
          <a:xfrm>
            <a:off x="635935" y="5759355"/>
            <a:ext cx="7484483" cy="87652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5AFB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Daugiau</a:t>
            </a:r>
            <a:r>
              <a:rPr lang="en-US" sz="1600" b="1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informacijos</a:t>
            </a:r>
            <a:r>
              <a:rPr lang="en-US" sz="1600" b="1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200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https://ec.europa.eu/info/education/set-projects-education-and-training/erasmus-funding-programme_lt </a:t>
            </a:r>
            <a:endParaRPr lang="lt-LT" sz="1200" dirty="0">
              <a:solidFill>
                <a:srgbClr val="05AFB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200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https://erasmus-plius.lt/programa/</a:t>
            </a:r>
            <a:endParaRPr lang="lt-LT" sz="1200" dirty="0">
              <a:solidFill>
                <a:srgbClr val="05AFB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BF191B3-A538-4EDB-8A87-574A37F6D11E}"/>
              </a:ext>
            </a:extLst>
          </p:cNvPr>
          <p:cNvSpPr/>
          <p:nvPr/>
        </p:nvSpPr>
        <p:spPr>
          <a:xfrm>
            <a:off x="7527471" y="273628"/>
            <a:ext cx="1877560" cy="1160053"/>
          </a:xfrm>
          <a:prstGeom prst="roundRect">
            <a:avLst/>
          </a:prstGeom>
          <a:solidFill>
            <a:srgbClr val="0689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2014–2020 m. </a:t>
            </a:r>
            <a:r>
              <a:rPr lang="en-US" sz="1600" dirty="0" err="1"/>
              <a:t>biud</a:t>
            </a:r>
            <a:r>
              <a:rPr lang="lt-LT" sz="1600" dirty="0" err="1"/>
              <a:t>žetas</a:t>
            </a:r>
            <a:r>
              <a:rPr lang="lt-LT" sz="1600" dirty="0"/>
              <a:t>: </a:t>
            </a:r>
            <a:endParaRPr lang="en-US" sz="1600" dirty="0"/>
          </a:p>
          <a:p>
            <a:pPr algn="ctr"/>
            <a:r>
              <a:rPr lang="lt-LT" sz="2000" b="1" dirty="0"/>
              <a:t>13 699 mln. Eur </a:t>
            </a:r>
            <a:endParaRPr lang="lt-L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2F62C29-01BC-4D49-A4D1-2E1172378088}"/>
              </a:ext>
            </a:extLst>
          </p:cNvPr>
          <p:cNvSpPr/>
          <p:nvPr/>
        </p:nvSpPr>
        <p:spPr>
          <a:xfrm>
            <a:off x="9597852" y="273628"/>
            <a:ext cx="1877560" cy="1160053"/>
          </a:xfrm>
          <a:prstGeom prst="roundRect">
            <a:avLst/>
          </a:prstGeom>
          <a:solidFill>
            <a:srgbClr val="0689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dirty="0"/>
              <a:t>EP s</a:t>
            </a:r>
            <a:r>
              <a:rPr lang="en-US" sz="1600" dirty="0" err="1"/>
              <a:t>i</a:t>
            </a:r>
            <a:r>
              <a:rPr lang="lt-LT" sz="1600" dirty="0" err="1"/>
              <a:t>ūlomas</a:t>
            </a:r>
            <a:r>
              <a:rPr lang="lt-LT" sz="1600" dirty="0"/>
              <a:t> biudžetas: </a:t>
            </a:r>
            <a:endParaRPr lang="en-US" sz="1600" dirty="0"/>
          </a:p>
          <a:p>
            <a:pPr algn="ctr"/>
            <a:r>
              <a:rPr lang="en-US" sz="2000" b="1" dirty="0"/>
              <a:t>41 097 </a:t>
            </a:r>
            <a:r>
              <a:rPr lang="lt-LT" sz="2000" b="1" dirty="0"/>
              <a:t>mln. Eur </a:t>
            </a:r>
            <a:endParaRPr lang="lt-L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9D9B9E2-AE2B-4D9F-B2C7-A3688CA53324}"/>
              </a:ext>
            </a:extLst>
          </p:cNvPr>
          <p:cNvSpPr/>
          <p:nvPr/>
        </p:nvSpPr>
        <p:spPr>
          <a:xfrm>
            <a:off x="10900370" y="1055890"/>
            <a:ext cx="1004417" cy="990747"/>
          </a:xfrm>
          <a:prstGeom prst="roundRect">
            <a:avLst>
              <a:gd name="adj" fmla="val 50000"/>
            </a:avLst>
          </a:prstGeom>
          <a:solidFill>
            <a:srgbClr val="05A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+200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proc.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25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B562-3EE4-40F5-A817-87A032133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640" y="273628"/>
            <a:ext cx="3832731" cy="1565445"/>
          </a:xfrm>
        </p:spPr>
        <p:txBody>
          <a:bodyPr/>
          <a:lstStyle/>
          <a:p>
            <a:r>
              <a:rPr lang="lt-LT" dirty="0"/>
              <a:t>Europos gynybos fondas</a:t>
            </a:r>
            <a:endParaRPr lang="lt-LT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3A2F9-7403-43ED-BFD4-EA83D0546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K</a:t>
            </a:r>
            <a:r>
              <a:rPr lang="lt-LT" sz="2400" dirty="0" err="1"/>
              <a:t>oordinuo</a:t>
            </a:r>
            <a:r>
              <a:rPr lang="en-US" sz="2400" dirty="0"/>
              <a:t>ja</a:t>
            </a:r>
            <a:r>
              <a:rPr lang="lt-LT" sz="2400" dirty="0"/>
              <a:t>, papildo ir sustiprina nacionalines investicijas gynybos srities moksliniams tyrimams, prototipų kūrimui ir gynybos įrangos bei technologijų įsigijimui.</a:t>
            </a:r>
            <a:endParaRPr lang="en-US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 err="1"/>
              <a:t>Veikia</a:t>
            </a:r>
            <a:r>
              <a:rPr lang="en-US" sz="2400" dirty="0"/>
              <a:t> </a:t>
            </a:r>
            <a:r>
              <a:rPr lang="en-US" sz="2400" dirty="0" err="1"/>
              <a:t>dvejose</a:t>
            </a:r>
            <a:r>
              <a:rPr lang="en-US" sz="2400" dirty="0"/>
              <a:t> </a:t>
            </a:r>
            <a:r>
              <a:rPr lang="en-US" sz="2400" dirty="0" err="1"/>
              <a:t>srityse</a:t>
            </a:r>
            <a:r>
              <a:rPr lang="en-US" sz="2400" dirty="0"/>
              <a:t>:</a:t>
            </a:r>
          </a:p>
          <a:p>
            <a:pPr marL="820125" lvl="1" indent="-457200" algn="just">
              <a:buFont typeface="Arial" panose="020B0604020202020204" pitchFamily="34" charset="0"/>
              <a:buChar char="•"/>
            </a:pPr>
            <a:r>
              <a:rPr lang="lt-LT" sz="2400" b="1" dirty="0"/>
              <a:t>Moksliniai tyrimai</a:t>
            </a:r>
            <a:r>
              <a:rPr lang="en-US" sz="2400" b="1" dirty="0"/>
              <a:t> </a:t>
            </a:r>
            <a:r>
              <a:rPr lang="lt-LT" sz="2400" dirty="0"/>
              <a:t>novatoriškų gynybos produktų ir technologijų srityje</a:t>
            </a:r>
            <a:r>
              <a:rPr lang="en-US" sz="2400" dirty="0"/>
              <a:t>;</a:t>
            </a:r>
          </a:p>
          <a:p>
            <a:pPr marL="820125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G</a:t>
            </a:r>
            <a:r>
              <a:rPr lang="lt-LT" sz="2400" dirty="0" err="1"/>
              <a:t>ynybos</a:t>
            </a:r>
            <a:r>
              <a:rPr lang="lt-LT" sz="2400" dirty="0"/>
              <a:t> </a:t>
            </a:r>
            <a:r>
              <a:rPr lang="lt-LT" sz="2400" dirty="0" err="1"/>
              <a:t>įrang</a:t>
            </a:r>
            <a:r>
              <a:rPr lang="en-US" sz="2400" dirty="0" err="1"/>
              <a:t>os</a:t>
            </a:r>
            <a:r>
              <a:rPr lang="lt-LT" sz="2400" dirty="0"/>
              <a:t> bei technologijų</a:t>
            </a:r>
            <a:r>
              <a:rPr lang="en-US" sz="2400" dirty="0"/>
              <a:t> </a:t>
            </a:r>
            <a:r>
              <a:rPr lang="en-US" sz="2400" b="1" dirty="0"/>
              <a:t>p</a:t>
            </a:r>
            <a:r>
              <a:rPr lang="lt-LT" sz="2400" b="1" dirty="0" err="1"/>
              <a:t>lėtojimas</a:t>
            </a:r>
            <a:r>
              <a:rPr lang="lt-LT" sz="2400" b="1" dirty="0"/>
              <a:t> ir įsigijimas</a:t>
            </a:r>
            <a:r>
              <a:rPr lang="en-US" sz="2400" b="1" dirty="0"/>
              <a:t>.</a:t>
            </a:r>
            <a:endParaRPr lang="lt-LT" sz="24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S</a:t>
            </a:r>
            <a:r>
              <a:rPr lang="lt-LT" sz="2400" dirty="0" err="1"/>
              <a:t>ukūrimui</a:t>
            </a:r>
            <a:r>
              <a:rPr lang="lt-LT" sz="2400" dirty="0"/>
              <a:t> 2016 m. gruodžio mėn. pritarė Europos Vadovų Taryba.</a:t>
            </a:r>
            <a:endParaRPr lang="en-US" sz="2400" b="1" dirty="0"/>
          </a:p>
          <a:p>
            <a:pPr marL="820125" lvl="1" indent="-457200">
              <a:buFont typeface="Arial" panose="020B0604020202020204" pitchFamily="34" charset="0"/>
              <a:buChar char="•"/>
            </a:pPr>
            <a:endParaRPr lang="lt-LT" sz="24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81979DB-1A88-4948-9E7A-A325E31E2E42}"/>
              </a:ext>
            </a:extLst>
          </p:cNvPr>
          <p:cNvSpPr/>
          <p:nvPr/>
        </p:nvSpPr>
        <p:spPr>
          <a:xfrm>
            <a:off x="635935" y="5759355"/>
            <a:ext cx="7484483" cy="87652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5AFB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Daugiau</a:t>
            </a:r>
            <a:r>
              <a:rPr lang="en-US" sz="1600" b="1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informacijos</a:t>
            </a:r>
            <a:r>
              <a:rPr lang="en-US" sz="1600" b="1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200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https://ec.europa.eu/lithuania/A%20European%20Defence%20Fund%3A%20%E2%82%AC5.5%20billion%20per%20year%20to%20boost%20Europe%27s%20defence%20capabilities_lt</a:t>
            </a:r>
            <a:r>
              <a:rPr lang="en-US" sz="1200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1200" dirty="0">
              <a:solidFill>
                <a:srgbClr val="05AFB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200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https://ec.europa.eu/commission/presscorner/detail/en/MEMO_17_1476</a:t>
            </a:r>
            <a:r>
              <a:rPr lang="en-US" sz="1200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1200" dirty="0">
              <a:solidFill>
                <a:srgbClr val="05AFB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7AFEA02-1D78-48CF-AF5D-F3EB48B47DE5}"/>
              </a:ext>
            </a:extLst>
          </p:cNvPr>
          <p:cNvSpPr/>
          <p:nvPr/>
        </p:nvSpPr>
        <p:spPr>
          <a:xfrm>
            <a:off x="7527471" y="273628"/>
            <a:ext cx="1877560" cy="1160053"/>
          </a:xfrm>
          <a:prstGeom prst="roundRect">
            <a:avLst/>
          </a:prstGeom>
          <a:solidFill>
            <a:srgbClr val="0689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2014–2020 m. </a:t>
            </a:r>
            <a:r>
              <a:rPr lang="en-US" sz="1600" dirty="0" err="1"/>
              <a:t>biud</a:t>
            </a:r>
            <a:r>
              <a:rPr lang="lt-LT" sz="1600" dirty="0" err="1"/>
              <a:t>žetas</a:t>
            </a:r>
            <a:r>
              <a:rPr lang="lt-LT" sz="1600" dirty="0"/>
              <a:t>: </a:t>
            </a:r>
            <a:endParaRPr lang="en-US" sz="1600" dirty="0"/>
          </a:p>
          <a:p>
            <a:pPr algn="ctr"/>
            <a:r>
              <a:rPr lang="en-US" sz="2000" b="1" dirty="0"/>
              <a:t>575 </a:t>
            </a:r>
            <a:r>
              <a:rPr lang="lt-LT" sz="2000" b="1" dirty="0"/>
              <a:t>mln. Eur </a:t>
            </a:r>
            <a:endParaRPr lang="lt-L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ED30C58-9A6D-465A-9EA8-534D7A9DE6CE}"/>
              </a:ext>
            </a:extLst>
          </p:cNvPr>
          <p:cNvSpPr/>
          <p:nvPr/>
        </p:nvSpPr>
        <p:spPr>
          <a:xfrm>
            <a:off x="9597852" y="273628"/>
            <a:ext cx="1877560" cy="1160053"/>
          </a:xfrm>
          <a:prstGeom prst="roundRect">
            <a:avLst/>
          </a:prstGeom>
          <a:solidFill>
            <a:srgbClr val="0689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dirty="0"/>
              <a:t>EP s</a:t>
            </a:r>
            <a:r>
              <a:rPr lang="en-US" sz="1600" dirty="0" err="1"/>
              <a:t>i</a:t>
            </a:r>
            <a:r>
              <a:rPr lang="lt-LT" sz="1600" dirty="0" err="1"/>
              <a:t>ūlomas</a:t>
            </a:r>
            <a:r>
              <a:rPr lang="lt-LT" sz="1600" dirty="0"/>
              <a:t> biudžetas: </a:t>
            </a:r>
            <a:endParaRPr lang="en-US" sz="1600" dirty="0"/>
          </a:p>
          <a:p>
            <a:pPr algn="ctr"/>
            <a:r>
              <a:rPr lang="en-US" sz="2000" b="1" dirty="0"/>
              <a:t>11 453 </a:t>
            </a:r>
            <a:r>
              <a:rPr lang="lt-LT" sz="2000" b="1" dirty="0"/>
              <a:t>mln. Eur </a:t>
            </a:r>
            <a:endParaRPr lang="lt-L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FF2D19-9DE6-4599-B58C-E01AB3E15506}"/>
              </a:ext>
            </a:extLst>
          </p:cNvPr>
          <p:cNvGrpSpPr/>
          <p:nvPr/>
        </p:nvGrpSpPr>
        <p:grpSpPr>
          <a:xfrm>
            <a:off x="10960088" y="1056350"/>
            <a:ext cx="1030648" cy="1030647"/>
            <a:chOff x="12678358" y="1309021"/>
            <a:chExt cx="1030648" cy="1030647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82EC230-57AB-495B-8EB6-4948748C46AB}"/>
                </a:ext>
              </a:extLst>
            </p:cNvPr>
            <p:cNvSpPr/>
            <p:nvPr/>
          </p:nvSpPr>
          <p:spPr bwMode="auto">
            <a:xfrm>
              <a:off x="12678359" y="1309021"/>
              <a:ext cx="1030647" cy="1030647"/>
            </a:xfrm>
            <a:prstGeom prst="ellipse">
              <a:avLst/>
            </a:prstGeom>
            <a:solidFill>
              <a:srgbClr val="05AFB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lt-LT" sz="18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ea typeface="MS Gothic" panose="020B0609070205080204" pitchFamily="49" charset="-12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81B51B3-2077-48F1-A523-FF0BB03357C5}"/>
                </a:ext>
              </a:extLst>
            </p:cNvPr>
            <p:cNvSpPr txBox="1"/>
            <p:nvPr/>
          </p:nvSpPr>
          <p:spPr>
            <a:xfrm>
              <a:off x="12678358" y="1534873"/>
              <a:ext cx="1030647" cy="578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cs typeface="Arial" panose="020B0604020202020204" pitchFamily="34" charset="0"/>
                </a:rPr>
                <a:t>+1891,8 </a:t>
              </a:r>
              <a:r>
                <a:rPr lang="en-US" sz="1600" dirty="0">
                  <a:solidFill>
                    <a:schemeClr val="bg1"/>
                  </a:solidFill>
                  <a:cs typeface="Arial" panose="020B0604020202020204" pitchFamily="34" charset="0"/>
                </a:rPr>
                <a:t>proc.</a:t>
              </a:r>
              <a:endParaRPr lang="lt-LT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9787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EEBB3-5008-4350-ABA7-B9862588C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Europos socialinis fondas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C9B4B-E9E5-4BFF-B083-5B9C1A9DC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t-LT" sz="2800" dirty="0"/>
              <a:t>Pagrindinė užimtumo ir socialinės </a:t>
            </a:r>
            <a:r>
              <a:rPr lang="lt-LT" sz="2800" dirty="0" err="1"/>
              <a:t>įtraukties</a:t>
            </a:r>
            <a:r>
              <a:rPr lang="lt-LT" sz="2800" dirty="0"/>
              <a:t> skatinimo priemonė Europoje.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t-LT" sz="2800" dirty="0"/>
              <a:t>Padeda neturintiems darbo žmonėms </a:t>
            </a:r>
            <a:r>
              <a:rPr lang="lt-LT" sz="2800" b="1" dirty="0"/>
              <a:t>jį rasti</a:t>
            </a:r>
            <a:r>
              <a:rPr lang="lt-LT" sz="2800" dirty="0"/>
              <a:t>, o turintiems – </a:t>
            </a:r>
            <a:r>
              <a:rPr lang="lt-LT" sz="2800" b="1" dirty="0"/>
              <a:t>rasti geresnį</a:t>
            </a:r>
            <a:r>
              <a:rPr lang="lt-LT" sz="2800" dirty="0"/>
              <a:t>, nepalankioje padėtyje esantiems žmonėms </a:t>
            </a:r>
            <a:r>
              <a:rPr lang="lt-LT" sz="2800" b="1" dirty="0"/>
              <a:t>integruotis į visuomenę</a:t>
            </a:r>
            <a:r>
              <a:rPr lang="lt-LT" sz="2800" dirty="0"/>
              <a:t>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t-LT" sz="2800" dirty="0"/>
              <a:t>Užtikrina </a:t>
            </a:r>
            <a:r>
              <a:rPr lang="lt-LT" sz="2800" b="1" dirty="0"/>
              <a:t>teisingesnes galimybes </a:t>
            </a:r>
            <a:r>
              <a:rPr lang="lt-LT" sz="2800" dirty="0"/>
              <a:t>gyvenime.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t-LT" sz="2800" dirty="0"/>
              <a:t>Tai daro investuodamas į Europos gyventojus ir jų gebėjimus.</a:t>
            </a:r>
          </a:p>
          <a:p>
            <a:endParaRPr lang="lt-LT" sz="36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CAE166D-2740-4FEB-B131-46308EEBC791}"/>
              </a:ext>
            </a:extLst>
          </p:cNvPr>
          <p:cNvSpPr/>
          <p:nvPr/>
        </p:nvSpPr>
        <p:spPr>
          <a:xfrm>
            <a:off x="635935" y="5759355"/>
            <a:ext cx="4290907" cy="87652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5AFB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Daugiau</a:t>
            </a:r>
            <a:r>
              <a:rPr lang="en-US" sz="1600" b="1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informacijos</a:t>
            </a:r>
            <a:r>
              <a:rPr lang="en-US" sz="1600" b="1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200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https://ec.europa.eu/social/main.jsp?catId=325&amp;langId=lt</a:t>
            </a:r>
            <a:r>
              <a:rPr lang="en-US" sz="1200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1200" dirty="0">
              <a:solidFill>
                <a:srgbClr val="05AFB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200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https://ec.europa.eu/esf/main.jsp?catId=35&amp;langId=lt</a:t>
            </a:r>
            <a:r>
              <a:rPr lang="en-US" sz="1200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1200" dirty="0">
              <a:solidFill>
                <a:srgbClr val="05AFB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D4973FD-73B1-4E78-AAFB-10F31B8F402D}"/>
              </a:ext>
            </a:extLst>
          </p:cNvPr>
          <p:cNvSpPr/>
          <p:nvPr/>
        </p:nvSpPr>
        <p:spPr>
          <a:xfrm>
            <a:off x="7527471" y="273628"/>
            <a:ext cx="1877560" cy="1160053"/>
          </a:xfrm>
          <a:prstGeom prst="roundRect">
            <a:avLst/>
          </a:prstGeom>
          <a:solidFill>
            <a:srgbClr val="0689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2014–2020 m. </a:t>
            </a:r>
            <a:r>
              <a:rPr lang="en-US" sz="1600" dirty="0" err="1"/>
              <a:t>biud</a:t>
            </a:r>
            <a:r>
              <a:rPr lang="lt-LT" sz="1600" dirty="0" err="1"/>
              <a:t>žetas</a:t>
            </a:r>
            <a:r>
              <a:rPr lang="lt-LT" sz="1600" dirty="0"/>
              <a:t>: </a:t>
            </a:r>
            <a:endParaRPr lang="en-US" sz="1600" dirty="0"/>
          </a:p>
          <a:p>
            <a:pPr algn="ctr"/>
            <a:r>
              <a:rPr lang="lt-LT" sz="2000" b="1" dirty="0"/>
              <a:t>96 216 mln. Eur </a:t>
            </a:r>
            <a:endParaRPr lang="lt-L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E22229E-E8C2-4865-8994-C0B2E61EE0F5}"/>
              </a:ext>
            </a:extLst>
          </p:cNvPr>
          <p:cNvSpPr/>
          <p:nvPr/>
        </p:nvSpPr>
        <p:spPr>
          <a:xfrm>
            <a:off x="9597852" y="273628"/>
            <a:ext cx="1877560" cy="1160053"/>
          </a:xfrm>
          <a:prstGeom prst="roundRect">
            <a:avLst/>
          </a:prstGeom>
          <a:solidFill>
            <a:srgbClr val="0689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dirty="0"/>
              <a:t>EP s</a:t>
            </a:r>
            <a:r>
              <a:rPr lang="en-US" sz="1600" dirty="0" err="1"/>
              <a:t>i</a:t>
            </a:r>
            <a:r>
              <a:rPr lang="lt-LT" sz="1600" dirty="0" err="1"/>
              <a:t>ūlomas</a:t>
            </a:r>
            <a:r>
              <a:rPr lang="lt-LT" sz="1600" dirty="0"/>
              <a:t> biudžetas: </a:t>
            </a:r>
            <a:endParaRPr lang="en-US" sz="1600" dirty="0"/>
          </a:p>
          <a:p>
            <a:pPr algn="ctr"/>
            <a:r>
              <a:rPr lang="en-US" sz="2000" b="1" dirty="0"/>
              <a:t>106 781</a:t>
            </a:r>
            <a:r>
              <a:rPr lang="lt-LT" sz="2000" b="1" dirty="0"/>
              <a:t>mln. Eur </a:t>
            </a:r>
            <a:endParaRPr lang="lt-L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F760ACF-06D1-4DBC-821D-1D410DB21DB3}"/>
              </a:ext>
            </a:extLst>
          </p:cNvPr>
          <p:cNvSpPr/>
          <p:nvPr/>
        </p:nvSpPr>
        <p:spPr>
          <a:xfrm>
            <a:off x="10900370" y="1055890"/>
            <a:ext cx="1004417" cy="990747"/>
          </a:xfrm>
          <a:prstGeom prst="roundRect">
            <a:avLst>
              <a:gd name="adj" fmla="val 50000"/>
            </a:avLst>
          </a:prstGeom>
          <a:solidFill>
            <a:srgbClr val="05A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+11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proc.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56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D546C-19BF-482D-AF70-459CC5D8F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640" y="273628"/>
            <a:ext cx="4289931" cy="1565445"/>
          </a:xfrm>
        </p:spPr>
        <p:txBody>
          <a:bodyPr/>
          <a:lstStyle/>
          <a:p>
            <a:r>
              <a:rPr lang="lt-LT" b="1" dirty="0"/>
              <a:t>Europos regioninės plėtros fondas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F3F3E-C347-4AE1-B6A7-7562A1DEF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t-LT" sz="2800" dirty="0"/>
              <a:t>Siekia sustiprinti ekonominę ir socialinę ES sanglaudą bei sumažinti regionų skirtumus.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t-LT" sz="2800" dirty="0"/>
              <a:t>Sutelkia investicijas į keletą pagrindinių prioritetinių sričių:</a:t>
            </a:r>
          </a:p>
          <a:p>
            <a:pPr marL="820125" lvl="1" indent="-457200" algn="just">
              <a:buFont typeface="Arial" panose="020B0604020202020204" pitchFamily="34" charset="0"/>
              <a:buChar char="•"/>
            </a:pPr>
            <a:r>
              <a:rPr lang="lt-LT" sz="2400" dirty="0"/>
              <a:t>naujovės ir tyrimai; </a:t>
            </a:r>
          </a:p>
          <a:p>
            <a:pPr marL="820125" lvl="1" indent="-457200" algn="just">
              <a:buFont typeface="Arial" panose="020B0604020202020204" pitchFamily="34" charset="0"/>
              <a:buChar char="•"/>
            </a:pPr>
            <a:r>
              <a:rPr lang="lt-LT" sz="2400" dirty="0"/>
              <a:t>skaitmeninė darbotvarkė; </a:t>
            </a:r>
          </a:p>
          <a:p>
            <a:pPr marL="820125" lvl="1" indent="-457200" algn="just">
              <a:buFont typeface="Arial" panose="020B0604020202020204" pitchFamily="34" charset="0"/>
              <a:buChar char="•"/>
            </a:pPr>
            <a:r>
              <a:rPr lang="lt-LT" sz="2400" dirty="0"/>
              <a:t>parama mažosioms ir vidutinėms įmonėms; </a:t>
            </a:r>
          </a:p>
          <a:p>
            <a:pPr marL="820125" lvl="1" indent="-457200" algn="just">
              <a:buFont typeface="Arial" panose="020B0604020202020204" pitchFamily="34" charset="0"/>
              <a:buChar char="•"/>
            </a:pPr>
            <a:r>
              <a:rPr lang="lt-LT" sz="2400" dirty="0"/>
              <a:t>mažo anglies dioksido kiekio technologijų ekonomika. </a:t>
            </a:r>
          </a:p>
          <a:p>
            <a:endParaRPr lang="lt-LT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69F86E5-0486-4964-88AD-346710AD800A}"/>
              </a:ext>
            </a:extLst>
          </p:cNvPr>
          <p:cNvSpPr/>
          <p:nvPr/>
        </p:nvSpPr>
        <p:spPr>
          <a:xfrm>
            <a:off x="635935" y="5923127"/>
            <a:ext cx="4290907" cy="71274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5AFB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Daugiau</a:t>
            </a:r>
            <a:r>
              <a:rPr lang="en-US" sz="1600" b="1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informacijos</a:t>
            </a:r>
            <a:r>
              <a:rPr lang="en-US" sz="1600" b="1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200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https://ec.europa.eu/regional_policy/lt/funding/erdf/</a:t>
            </a:r>
            <a:endParaRPr lang="lt-LT" sz="1200" dirty="0">
              <a:solidFill>
                <a:srgbClr val="05AFB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5C5F4E4-44A4-4868-9F1F-A496A5928460}"/>
              </a:ext>
            </a:extLst>
          </p:cNvPr>
          <p:cNvSpPr/>
          <p:nvPr/>
        </p:nvSpPr>
        <p:spPr>
          <a:xfrm>
            <a:off x="7527471" y="273628"/>
            <a:ext cx="1877560" cy="1160053"/>
          </a:xfrm>
          <a:prstGeom prst="roundRect">
            <a:avLst/>
          </a:prstGeom>
          <a:solidFill>
            <a:srgbClr val="0689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2014–2020 m. </a:t>
            </a:r>
            <a:r>
              <a:rPr lang="en-US" sz="1600" dirty="0" err="1"/>
              <a:t>biud</a:t>
            </a:r>
            <a:r>
              <a:rPr lang="lt-LT" sz="1600" dirty="0" err="1"/>
              <a:t>žetas</a:t>
            </a:r>
            <a:r>
              <a:rPr lang="lt-LT" sz="1600" dirty="0"/>
              <a:t>: </a:t>
            </a:r>
            <a:endParaRPr lang="en-US" sz="1600" dirty="0"/>
          </a:p>
          <a:p>
            <a:pPr algn="ctr"/>
            <a:r>
              <a:rPr lang="en-US" sz="2000" b="1" dirty="0"/>
              <a:t>196 564 </a:t>
            </a:r>
            <a:r>
              <a:rPr lang="lt-LT" sz="2000" b="1" dirty="0"/>
              <a:t>mln. Eur</a:t>
            </a:r>
            <a:r>
              <a:rPr lang="en-US" sz="2000" b="1" dirty="0"/>
              <a:t>*</a:t>
            </a:r>
            <a:endParaRPr lang="lt-L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0CAE2F3-B741-4B5A-9544-587BF121D326}"/>
              </a:ext>
            </a:extLst>
          </p:cNvPr>
          <p:cNvSpPr/>
          <p:nvPr/>
        </p:nvSpPr>
        <p:spPr>
          <a:xfrm>
            <a:off x="9597852" y="273628"/>
            <a:ext cx="1877560" cy="1160053"/>
          </a:xfrm>
          <a:prstGeom prst="roundRect">
            <a:avLst/>
          </a:prstGeom>
          <a:solidFill>
            <a:srgbClr val="0689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EP </a:t>
            </a:r>
            <a:r>
              <a:rPr lang="en-US" sz="1600" dirty="0" err="1"/>
              <a:t>si</a:t>
            </a:r>
            <a:r>
              <a:rPr lang="lt-LT" sz="1600" dirty="0" err="1"/>
              <a:t>ūlomas</a:t>
            </a:r>
            <a:r>
              <a:rPr lang="lt-LT" sz="1600" dirty="0"/>
              <a:t> biudžetas: </a:t>
            </a:r>
            <a:endParaRPr lang="en-US" sz="1600" dirty="0"/>
          </a:p>
          <a:p>
            <a:pPr algn="ctr"/>
            <a:r>
              <a:rPr lang="en-US" sz="2000" b="1" dirty="0"/>
              <a:t>196 564 </a:t>
            </a:r>
            <a:r>
              <a:rPr lang="lt-LT" sz="2000" b="1" dirty="0"/>
              <a:t>mln. Eur</a:t>
            </a:r>
            <a:r>
              <a:rPr lang="en-US" sz="2000" b="1" dirty="0"/>
              <a:t>*</a:t>
            </a:r>
            <a:endParaRPr lang="lt-L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4F6B438-3C23-41EC-84A0-E21F0247EC85}"/>
              </a:ext>
            </a:extLst>
          </p:cNvPr>
          <p:cNvSpPr/>
          <p:nvPr/>
        </p:nvSpPr>
        <p:spPr>
          <a:xfrm>
            <a:off x="10900370" y="1055890"/>
            <a:ext cx="1004417" cy="990747"/>
          </a:xfrm>
          <a:prstGeom prst="roundRect">
            <a:avLst>
              <a:gd name="adj" fmla="val 50000"/>
            </a:avLst>
          </a:prstGeom>
          <a:solidFill>
            <a:srgbClr val="05A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lt-LT" sz="1600" b="1" dirty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proc.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11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ECFBB-BDD7-4B4E-BFE4-E1365EBFD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641" y="273628"/>
            <a:ext cx="2461130" cy="1565445"/>
          </a:xfrm>
        </p:spPr>
        <p:txBody>
          <a:bodyPr/>
          <a:lstStyle/>
          <a:p>
            <a:r>
              <a:rPr lang="lt-LT" dirty="0"/>
              <a:t>ES Žaliasis kursas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A8EB7-266D-4CAB-B9DD-BEC23AA19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935" y="1978399"/>
            <a:ext cx="4434829" cy="4082649"/>
          </a:xfrm>
        </p:spPr>
        <p:txBody>
          <a:bodyPr/>
          <a:lstStyle/>
          <a:p>
            <a:pPr marL="0" indent="0" algn="just"/>
            <a:r>
              <a:rPr lang="en-US" sz="2000" dirty="0" err="1"/>
              <a:t>Tiksla</a:t>
            </a:r>
            <a:r>
              <a:rPr lang="lt-LT" sz="2000" dirty="0"/>
              <a:t>i</a:t>
            </a:r>
            <a:r>
              <a:rPr lang="en-US" sz="2000" dirty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err="1"/>
              <a:t>i</a:t>
            </a:r>
            <a:r>
              <a:rPr lang="lt-LT" sz="2000" dirty="0" err="1"/>
              <a:t>ki</a:t>
            </a:r>
            <a:r>
              <a:rPr lang="lt-LT" sz="2000" dirty="0"/>
              <a:t> 2050 m. nebebūtų išmetama grynojo šiltnamio efektą sukeliančių dujų kiekio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sz="2000" dirty="0"/>
              <a:t>ekonomikos augimas būtų atsietas nuo išteklių naudojimo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sz="2000" dirty="0"/>
              <a:t>ir nebūtų nuošalyje paliktas nė vienas žmogus ir nė viena vietovė.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0B30203-F6FD-4382-8E93-8C64DE4F8C5D}"/>
              </a:ext>
            </a:extLst>
          </p:cNvPr>
          <p:cNvSpPr/>
          <p:nvPr/>
        </p:nvSpPr>
        <p:spPr>
          <a:xfrm>
            <a:off x="635935" y="5590309"/>
            <a:ext cx="5955364" cy="118456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5AFB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Daugiau</a:t>
            </a:r>
            <a:r>
              <a:rPr lang="en-US" sz="1600" b="1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informacijos</a:t>
            </a:r>
            <a:r>
              <a:rPr lang="en-US" sz="1600" b="1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200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https://ec.europa.eu/info/strategy/priorities-2019-2024/european-green-deal_lt</a:t>
            </a:r>
            <a:r>
              <a:rPr lang="en-US" sz="1200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1200" dirty="0">
              <a:solidFill>
                <a:srgbClr val="05AFB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200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https://ec.europa.eu/commission/presscorner/detail/lt/fs_19_6714</a:t>
            </a:r>
            <a:r>
              <a:rPr lang="en-US" sz="1200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1200" dirty="0">
              <a:solidFill>
                <a:srgbClr val="05AFB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200" dirty="0">
                <a:solidFill>
                  <a:srgbClr val="05AFB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https://www.europarl.europa.eu/RegData/etudes/BRIE/2020/649371/EPRS_BRI(2020)649371_EN.pdf</a:t>
            </a:r>
            <a:endParaRPr lang="lt-LT" sz="1200" dirty="0">
              <a:solidFill>
                <a:srgbClr val="05AFB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16DE8D0-53EC-4BEC-9460-766C3AF39AB3}"/>
              </a:ext>
            </a:extLst>
          </p:cNvPr>
          <p:cNvSpPr/>
          <p:nvPr/>
        </p:nvSpPr>
        <p:spPr>
          <a:xfrm>
            <a:off x="8281555" y="221674"/>
            <a:ext cx="3193857" cy="1160053"/>
          </a:xfrm>
          <a:prstGeom prst="roundRect">
            <a:avLst/>
          </a:prstGeom>
          <a:solidFill>
            <a:srgbClr val="0689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dirty="0"/>
              <a:t>Siekis surinkti </a:t>
            </a:r>
            <a:r>
              <a:rPr lang="en-US" b="1" dirty="0"/>
              <a:t>1 </a:t>
            </a:r>
            <a:r>
              <a:rPr lang="lt-LT" b="1" dirty="0"/>
              <a:t>trilijono EUR </a:t>
            </a:r>
            <a:r>
              <a:rPr lang="lt-LT" sz="1600" dirty="0"/>
              <a:t>biudžetą (iš ES ir kitų viešų bei privačių šaltinių)</a:t>
            </a:r>
            <a:r>
              <a:rPr lang="lt-LT" sz="2000" b="1" dirty="0"/>
              <a:t> </a:t>
            </a:r>
            <a:endParaRPr lang="lt-L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006C801-87A7-41EC-9924-2FF503444991}"/>
              </a:ext>
            </a:extLst>
          </p:cNvPr>
          <p:cNvSpPr txBox="1">
            <a:spLocks/>
          </p:cNvSpPr>
          <p:nvPr/>
        </p:nvSpPr>
        <p:spPr bwMode="auto">
          <a:xfrm>
            <a:off x="5879881" y="1978398"/>
            <a:ext cx="5595532" cy="4082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>
            <a:lvl1pPr marL="311079" indent="-311079" algn="l" defTabSz="407571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129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903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4004" indent="-259232" algn="l" defTabSz="407571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103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54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36930" indent="-207386" algn="l" defTabSz="407571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77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17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451701" indent="-207386" algn="l" defTabSz="407571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52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814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66473" indent="-207386" algn="l" defTabSz="407571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814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1245" indent="-207386" algn="l" defTabSz="829544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6017" indent="-207386" algn="l" defTabSz="829544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789" indent="-207386" algn="l" defTabSz="829544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5561" indent="-207386" algn="l" defTabSz="829544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/>
            <a:r>
              <a:rPr lang="en-US" sz="2000" dirty="0" err="1"/>
              <a:t>Veiksmai</a:t>
            </a:r>
            <a:r>
              <a:rPr lang="en-US" sz="2000" dirty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sz="2000" dirty="0"/>
              <a:t>investuoti į aplinką tausojančias technologijas;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sz="2000" dirty="0"/>
              <a:t>remti pramonę, kad ji galėtų diegti inovacijas;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sz="2000" dirty="0"/>
              <a:t>plėtoti švaresnį, pigesnį ir sveikesnį privatų ir viešąjį transportą;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sz="2000" dirty="0"/>
              <a:t>mažinti energetikos sektoriaus priklausomybę nuo iškastinio kuro;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sz="2000" dirty="0"/>
              <a:t>užtikrinti energijos vartojimo efektyvumą pastatuose</a:t>
            </a:r>
            <a:r>
              <a:rPr lang="en-US" sz="2000" dirty="0"/>
              <a:t>.</a:t>
            </a: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2336134036"/>
      </p:ext>
    </p:extLst>
  </p:cSld>
  <p:clrMapOvr>
    <a:masterClrMapping/>
  </p:clrMapOvr>
</p:sld>
</file>

<file path=ppt/theme/theme1.xml><?xml version="1.0" encoding="utf-8"?>
<a:theme xmlns:a="http://schemas.openxmlformats.org/drawingml/2006/main" name="ZEF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lt-LT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lt-LT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ZEF" id="{4D249889-F697-4030-A0B5-DA20D0F3E9CB}" vid="{C4F43CA1-2412-4ACE-A6A5-55E048C3A3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ZEF</Template>
  <TotalTime>465</TotalTime>
  <Words>984</Words>
  <Application>Microsoft Office PowerPoint</Application>
  <PresentationFormat>Widescreen</PresentationFormat>
  <Paragraphs>106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Times New Roman</vt:lpstr>
      <vt:lpstr>ZEF</vt:lpstr>
      <vt:lpstr>Horizon Europe mokslinių tyrimų programa</vt:lpstr>
      <vt:lpstr>Erasmus+</vt:lpstr>
      <vt:lpstr>Europos gynybos fondas</vt:lpstr>
      <vt:lpstr>Europos socialinis fondas</vt:lpstr>
      <vt:lpstr>Europos regioninės plėtros fondas </vt:lpstr>
      <vt:lpstr>ES Žaliasis kursas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Rimantė</dc:creator>
  <cp:lastModifiedBy>Rimantė</cp:lastModifiedBy>
  <cp:revision>33</cp:revision>
  <dcterms:created xsi:type="dcterms:W3CDTF">2020-04-15T17:34:10Z</dcterms:created>
  <dcterms:modified xsi:type="dcterms:W3CDTF">2020-04-29T07:05:54Z</dcterms:modified>
</cp:coreProperties>
</file>